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D079783-E2D5-4E78-9485-81CE21917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F9DF0-5B7A-459B-B346-2E955AE502AF}" type="slidenum">
              <a:rPr lang="ru-RU"/>
              <a:pPr/>
              <a:t>1</a:t>
            </a:fld>
            <a:endParaRPr lang="ru-RU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06713" y="225425"/>
            <a:ext cx="3644900" cy="27336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200400"/>
            <a:ext cx="6292850" cy="5322888"/>
          </a:xfrm>
          <a:noFill/>
          <a:ln/>
        </p:spPr>
        <p:txBody>
          <a:bodyPr/>
          <a:lstStyle/>
          <a:p>
            <a:pPr eaLnBrk="1" hangingPunct="1"/>
            <a:endParaRPr lang="de-C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F03E16-4F34-47E3-91AE-1E991770FB1F}" type="slidenum">
              <a:rPr lang="ru-RU"/>
              <a:pPr/>
              <a:t>2</a:t>
            </a:fld>
            <a:endParaRPr lang="ru-RU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06713" y="225425"/>
            <a:ext cx="3644900" cy="2733675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200400"/>
            <a:ext cx="6292850" cy="5322888"/>
          </a:xfrm>
          <a:noFill/>
          <a:ln/>
        </p:spPr>
        <p:txBody>
          <a:bodyPr/>
          <a:lstStyle/>
          <a:p>
            <a:pPr eaLnBrk="1" hangingPunct="1"/>
            <a:endParaRPr lang="de-C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7D8C4-9C7D-4334-B535-D7217D60F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FA551-A0A7-489C-9576-CEFF163AD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19888" y="266700"/>
            <a:ext cx="2106612" cy="58134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266700"/>
            <a:ext cx="6167438" cy="58134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32763-BC3D-4CB1-8D1C-1F2EA4B40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AEE02-A890-4334-9D5A-5B063AAC0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6BFFD-8A6D-4A91-AB3B-3268CCBA6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872E-1197-4887-8AD1-F23F5000F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0090-FE60-4660-8855-7EB65D0FD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1C825-B2ED-4A59-953D-B800D11C2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578AA-87C2-4AE3-85A5-1EACF366D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B057D-DC8B-4C2F-935D-FEF3C9D8A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747F-D9CB-46AE-BE9B-DB9D21EB8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0" y="1171575"/>
            <a:ext cx="257175" cy="5686425"/>
          </a:xfrm>
          <a:prstGeom prst="rect">
            <a:avLst/>
          </a:prstGeom>
          <a:solidFill>
            <a:srgbClr val="0071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0" y="0"/>
            <a:ext cx="257175" cy="1114425"/>
          </a:xfrm>
          <a:prstGeom prst="rect">
            <a:avLst/>
          </a:prstGeom>
          <a:solidFill>
            <a:srgbClr val="0071B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50250" y="6261100"/>
            <a:ext cx="555625" cy="43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rgbClr val="848589"/>
                </a:solidFill>
                <a:latin typeface="+mn-lt"/>
              </a:defRPr>
            </a:lvl1pPr>
          </a:lstStyle>
          <a:p>
            <a:pPr>
              <a:defRPr/>
            </a:pPr>
            <a:fld id="{82C3808F-F934-4437-80CF-00493B322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rgbClr val="848589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 smtClean="0">
                <a:solidFill>
                  <a:srgbClr val="848589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 userDrawn="1"/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lnSpc>
                <a:spcPct val="90000"/>
              </a:lnSpc>
              <a:spcBef>
                <a:spcPct val="25000"/>
              </a:spcBef>
              <a:defRPr/>
            </a:pPr>
            <a:endParaRPr lang="de-CH" sz="3200">
              <a:solidFill>
                <a:schemeClr val="tx2"/>
              </a:solidFill>
              <a:latin typeface="Futura Bk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81025" y="2667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25000"/>
        </a:spcBef>
        <a:spcAft>
          <a:spcPct val="0"/>
        </a:spcAft>
        <a:defRPr sz="3200">
          <a:solidFill>
            <a:schemeClr val="tx2"/>
          </a:solidFill>
          <a:latin typeface="Futura Bk" pitchFamily="34" charset="0"/>
          <a:cs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400">
          <a:solidFill>
            <a:schemeClr val="tx1"/>
          </a:solidFill>
          <a:latin typeface="+mn-lt"/>
          <a:cs typeface="+mn-cs"/>
        </a:defRPr>
      </a:lvl2pPr>
      <a:lvl3pPr marL="914400" indent="-228600" algn="l" rtl="0" eaLnBrk="0" fontAlgn="base" hangingPunct="0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57300" indent="-228600" algn="l" rtl="0" eaLnBrk="0" fontAlgn="base" hangingPunct="0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1600200" indent="-228600" algn="l" rtl="0" eaLnBrk="0" fontAlgn="base" hangingPunct="0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057400" indent="-228600" algn="l" rtl="0" fontAlgn="base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514600" indent="-228600" algn="l" rtl="0" fontAlgn="base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2971800" indent="-228600" algn="l" rtl="0" fontAlgn="base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429000" indent="-228600" algn="l" rtl="0" fontAlgn="base">
        <a:lnSpc>
          <a:spcPct val="90000"/>
        </a:lnSpc>
        <a:spcBef>
          <a:spcPct val="40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008938" y="6027738"/>
            <a:ext cx="1135062" cy="830262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099425" y="5413375"/>
            <a:ext cx="1044575" cy="660400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203200"/>
            <a:ext cx="8715375" cy="690563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CC0000"/>
                </a:solidFill>
              </a:rPr>
              <a:t>K-12</a:t>
            </a:r>
            <a:r>
              <a:rPr lang="ru-RU" sz="2800" smtClean="0">
                <a:solidFill>
                  <a:srgbClr val="CC0000"/>
                </a:solidFill>
              </a:rPr>
              <a:t> </a:t>
            </a:r>
            <a:r>
              <a:rPr lang="en-US" sz="2800" smtClean="0">
                <a:solidFill>
                  <a:srgbClr val="CC0000"/>
                </a:solidFill>
              </a:rPr>
              <a:t>(</a:t>
            </a:r>
            <a:r>
              <a:rPr lang="ru-RU" sz="2800" smtClean="0">
                <a:solidFill>
                  <a:srgbClr val="CC0000"/>
                </a:solidFill>
              </a:rPr>
              <a:t>Санкт-Петербург)</a:t>
            </a:r>
            <a:r>
              <a:rPr lang="en-US" sz="2800" smtClean="0">
                <a:solidFill>
                  <a:srgbClr val="CC0000"/>
                </a:solidFill>
              </a:rPr>
              <a:t>:</a:t>
            </a:r>
            <a:r>
              <a:rPr lang="ru-RU" sz="2800" smtClean="0">
                <a:solidFill>
                  <a:srgbClr val="CC0000"/>
                </a:solidFill>
              </a:rPr>
              <a:t> отчет за</a:t>
            </a:r>
            <a:r>
              <a:rPr lang="en-US" sz="2800" smtClean="0">
                <a:solidFill>
                  <a:srgbClr val="CC0000"/>
                </a:solidFill>
              </a:rPr>
              <a:t> ноябрь </a:t>
            </a:r>
            <a:r>
              <a:rPr lang="ru-RU" sz="2800" smtClean="0">
                <a:solidFill>
                  <a:srgbClr val="CC0000"/>
                </a:solidFill>
              </a:rPr>
              <a:t>-</a:t>
            </a:r>
            <a:r>
              <a:rPr lang="en-US" sz="2800" smtClean="0">
                <a:solidFill>
                  <a:srgbClr val="CC0000"/>
                </a:solidFill>
              </a:rPr>
              <a:t> апрель, 2010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125663" y="1939925"/>
            <a:ext cx="2120900" cy="164147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u="sng" dirty="0">
                <a:latin typeface="Futura Bk" pitchFamily="34" charset="0"/>
              </a:rPr>
              <a:t>Кол-во </a:t>
            </a:r>
            <a:r>
              <a:rPr lang="ru-RU" sz="1400" u="sng" dirty="0" smtClean="0">
                <a:latin typeface="Futura Bk" pitchFamily="34" charset="0"/>
              </a:rPr>
              <a:t>учеников</a:t>
            </a:r>
            <a:r>
              <a:rPr lang="ru-RU" sz="1400" u="sng" smtClean="0">
                <a:latin typeface="Futura Bk" pitchFamily="34" charset="0"/>
              </a:rPr>
              <a:t>: 168</a:t>
            </a:r>
            <a:endParaRPr lang="ru-RU" sz="1400" u="sng" dirty="0">
              <a:latin typeface="Futura Bk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u="sng" dirty="0">
                <a:latin typeface="Futura Bk" pitchFamily="34" charset="0"/>
              </a:rPr>
              <a:t> 36 (11 классы)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u="sng" dirty="0" smtClean="0">
                <a:latin typeface="Futura Bk" pitchFamily="34" charset="0"/>
              </a:rPr>
              <a:t> 80 </a:t>
            </a:r>
            <a:r>
              <a:rPr lang="ru-RU" sz="1400" u="sng" dirty="0">
                <a:latin typeface="Futura Bk" pitchFamily="34" charset="0"/>
              </a:rPr>
              <a:t>(начальная </a:t>
            </a:r>
            <a:r>
              <a:rPr lang="ru-RU" sz="1400" u="sng" dirty="0" smtClean="0">
                <a:latin typeface="Futura Bk" pitchFamily="34" charset="0"/>
              </a:rPr>
              <a:t>школа</a:t>
            </a:r>
            <a:r>
              <a:rPr lang="en-US" sz="1400" u="sng" dirty="0" smtClean="0">
                <a:latin typeface="Futura Bk" pitchFamily="34" charset="0"/>
              </a:rPr>
              <a:t>)</a:t>
            </a:r>
            <a:endParaRPr lang="ru-RU" sz="1400" u="sng" dirty="0">
              <a:latin typeface="Futura Bk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400" u="sng" dirty="0">
                <a:latin typeface="Futura Bk" pitchFamily="34" charset="0"/>
              </a:rPr>
              <a:t> </a:t>
            </a:r>
            <a:r>
              <a:rPr lang="ru-RU" sz="1400" u="sng" dirty="0" smtClean="0">
                <a:latin typeface="Futura Bk" pitchFamily="34" charset="0"/>
              </a:rPr>
              <a:t>52 </a:t>
            </a:r>
            <a:r>
              <a:rPr lang="ru-RU" sz="1400" u="sng" dirty="0">
                <a:latin typeface="Futura Bk" pitchFamily="34" charset="0"/>
              </a:rPr>
              <a:t>(ученики </a:t>
            </a:r>
            <a:r>
              <a:rPr lang="ru-RU" sz="1400" u="sng" dirty="0" smtClean="0">
                <a:latin typeface="Futura Bk" pitchFamily="34" charset="0"/>
              </a:rPr>
              <a:t>средней </a:t>
            </a:r>
            <a:r>
              <a:rPr lang="ru-RU" sz="1400" u="sng" dirty="0">
                <a:latin typeface="Futura Bk" pitchFamily="34" charset="0"/>
              </a:rPr>
              <a:t>школы)</a:t>
            </a:r>
            <a:endParaRPr lang="ru-RU" sz="1400" dirty="0">
              <a:latin typeface="Futura Bk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57200" y="3733800"/>
            <a:ext cx="8431213" cy="29511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dirty="0">
                <a:latin typeface="Futura Bk" pitchFamily="34" charset="0"/>
              </a:rPr>
              <a:t>Перечень учебных программ</a:t>
            </a:r>
            <a:r>
              <a:rPr lang="en-US" sz="1400" dirty="0">
                <a:latin typeface="Futura Bk" pitchFamily="34" charset="0"/>
              </a:rPr>
              <a:t>/</a:t>
            </a:r>
            <a:r>
              <a:rPr lang="ru-RU" sz="1400" dirty="0">
                <a:latin typeface="Futura Bk" pitchFamily="34" charset="0"/>
              </a:rPr>
              <a:t>курсов</a:t>
            </a:r>
          </a:p>
          <a:p>
            <a:pPr>
              <a:spcBef>
                <a:spcPct val="50000"/>
              </a:spcBef>
            </a:pPr>
            <a:r>
              <a:rPr lang="ru-RU" sz="1400" dirty="0">
                <a:latin typeface="Futura Bk" pitchFamily="34" charset="0"/>
              </a:rPr>
              <a:t>1</a:t>
            </a:r>
            <a:r>
              <a:rPr lang="ru-RU" sz="1400" dirty="0" smtClean="0">
                <a:latin typeface="Futura Bk" pitchFamily="34" charset="0"/>
              </a:rPr>
              <a:t>.</a:t>
            </a:r>
            <a:r>
              <a:rPr lang="en-US" sz="1400" dirty="0" smtClean="0">
                <a:latin typeface="Futura Bk" pitchFamily="34" charset="0"/>
              </a:rPr>
              <a:t> </a:t>
            </a:r>
            <a:r>
              <a:rPr lang="ru-RU" sz="1400" dirty="0" smtClean="0">
                <a:latin typeface="Futura Bk" pitchFamily="34" charset="0"/>
              </a:rPr>
              <a:t>Интегрированный курс для 11-х классов </a:t>
            </a:r>
            <a:r>
              <a:rPr lang="ru-RU" sz="1400" dirty="0" smtClean="0"/>
              <a:t>«10 ступеней молекулярной грамотности» в среде </a:t>
            </a:r>
            <a:r>
              <a:rPr lang="en-US" sz="1400" dirty="0" smtClean="0">
                <a:latin typeface="Futura Bk" pitchFamily="34" charset="0"/>
              </a:rPr>
              <a:t>Molecular </a:t>
            </a:r>
            <a:r>
              <a:rPr lang="en-US" sz="1400" dirty="0" err="1" smtClean="0">
                <a:latin typeface="Futura Bk" pitchFamily="34" charset="0"/>
              </a:rPr>
              <a:t>WorkBench</a:t>
            </a:r>
            <a:r>
              <a:rPr lang="ru-RU" sz="1400" dirty="0" smtClean="0">
                <a:latin typeface="Futura Bk" pitchFamily="34" charset="0"/>
              </a:rPr>
              <a:t> </a:t>
            </a:r>
            <a:endParaRPr lang="en-US" sz="1400" dirty="0" smtClean="0">
              <a:latin typeface="Futura Bk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>
                <a:latin typeface="Futura Bk" pitchFamily="34" charset="0"/>
              </a:rPr>
              <a:t>2</a:t>
            </a:r>
            <a:r>
              <a:rPr lang="ru-RU" sz="1400" dirty="0" smtClean="0">
                <a:latin typeface="Futura Bk" pitchFamily="34" charset="0"/>
              </a:rPr>
              <a:t>. </a:t>
            </a:r>
            <a:r>
              <a:rPr lang="ru-RU" sz="1400" dirty="0">
                <a:latin typeface="Futura Bk" pitchFamily="34" charset="0"/>
              </a:rPr>
              <a:t>Информатика, начальная школа (среда ПЕРВОЛОГО)</a:t>
            </a:r>
          </a:p>
          <a:p>
            <a:pPr>
              <a:spcBef>
                <a:spcPct val="50000"/>
              </a:spcBef>
            </a:pPr>
            <a:r>
              <a:rPr lang="ru-RU" sz="1400" dirty="0">
                <a:latin typeface="Futura Bk" pitchFamily="34" charset="0"/>
              </a:rPr>
              <a:t>3</a:t>
            </a:r>
            <a:r>
              <a:rPr lang="ru-RU" sz="1400" dirty="0" smtClean="0">
                <a:latin typeface="Futura Bk" pitchFamily="34" charset="0"/>
              </a:rPr>
              <a:t>. </a:t>
            </a:r>
            <a:r>
              <a:rPr lang="ru-RU" sz="1400" dirty="0">
                <a:latin typeface="Futura Bk" pitchFamily="34" charset="0"/>
              </a:rPr>
              <a:t>Математика, средняя школа (курс ЖИВАЯ ГЕОМЕТРИЯ)</a:t>
            </a:r>
          </a:p>
          <a:p>
            <a:pPr>
              <a:spcBef>
                <a:spcPct val="50000"/>
              </a:spcBef>
            </a:pPr>
            <a:r>
              <a:rPr lang="ru-RU" sz="1400" dirty="0" smtClean="0">
                <a:latin typeface="Futura Bk" pitchFamily="34" charset="0"/>
              </a:rPr>
              <a:t>4. </a:t>
            </a:r>
            <a:r>
              <a:rPr lang="ru-RU" sz="1400" dirty="0">
                <a:latin typeface="Futura Bk" pitchFamily="34" charset="0"/>
              </a:rPr>
              <a:t>Информатика, средняя школа (курс РОБОТОТЕХНИКИ)</a:t>
            </a:r>
          </a:p>
          <a:p>
            <a:pPr>
              <a:spcBef>
                <a:spcPct val="50000"/>
              </a:spcBef>
            </a:pPr>
            <a:r>
              <a:rPr lang="ru-RU" sz="1400" dirty="0">
                <a:latin typeface="Futura Bk" pitchFamily="34" charset="0"/>
              </a:rPr>
              <a:t>5</a:t>
            </a:r>
            <a:r>
              <a:rPr lang="ru-RU" sz="1400" dirty="0" smtClean="0">
                <a:latin typeface="Futura Bk" pitchFamily="34" charset="0"/>
              </a:rPr>
              <a:t>. </a:t>
            </a:r>
            <a:r>
              <a:rPr lang="ru-RU" sz="1400" dirty="0">
                <a:latin typeface="Futura Bk" pitchFamily="34" charset="0"/>
              </a:rPr>
              <a:t>Иностранные языки, средняя школа (уроки ФРАНЦУЗСКОГО языка)</a:t>
            </a:r>
          </a:p>
          <a:p>
            <a:pPr>
              <a:spcBef>
                <a:spcPct val="50000"/>
              </a:spcBef>
            </a:pPr>
            <a:endParaRPr lang="ru-RU" sz="1400" dirty="0">
              <a:latin typeface="Futura Bk" pitchFamily="34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latin typeface="Futura Bk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79413" y="1944688"/>
            <a:ext cx="1693862" cy="1549400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  <a:latin typeface="Futura Hv" pitchFamily="34" charset="0"/>
              </a:rPr>
              <a:t>Количественные</a:t>
            </a:r>
            <a:r>
              <a:rPr lang="ru-RU" sz="1400">
                <a:solidFill>
                  <a:schemeClr val="bg1"/>
                </a:solidFill>
                <a:latin typeface="Futura Bk" pitchFamily="34" charset="0"/>
              </a:rPr>
              <a:t> показатели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235200" y="6858000"/>
            <a:ext cx="914400" cy="9144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74650" y="901700"/>
            <a:ext cx="1697038" cy="995363"/>
          </a:xfrm>
          <a:prstGeom prst="rect">
            <a:avLst/>
          </a:prstGeom>
          <a:solidFill>
            <a:srgbClr val="B2B3B5"/>
          </a:solidFill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ru-RU" sz="1600">
                <a:solidFill>
                  <a:schemeClr val="bg1"/>
                </a:solidFill>
                <a:latin typeface="Futura Bk" pitchFamily="34" charset="0"/>
              </a:rPr>
              <a:t>Санкт-Петербург </a:t>
            </a:r>
            <a:endParaRPr lang="en-US" sz="1600">
              <a:solidFill>
                <a:schemeClr val="bg1"/>
              </a:solidFill>
              <a:latin typeface="Futura Bk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120900" y="906463"/>
            <a:ext cx="6746875" cy="98107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B2B3B5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10000"/>
              </a:spcBef>
            </a:pPr>
            <a:r>
              <a:rPr lang="en-US" sz="1400" dirty="0">
                <a:latin typeface="Futura Bk" pitchFamily="34" charset="0"/>
              </a:rPr>
              <a:t>  </a:t>
            </a:r>
          </a:p>
          <a:p>
            <a:pPr>
              <a:spcBef>
                <a:spcPct val="10000"/>
              </a:spcBef>
            </a:pPr>
            <a:r>
              <a:rPr lang="ru-RU" sz="1200" dirty="0"/>
              <a:t>Использование компьютерного моделирования для формирования у школьников основных представлений </a:t>
            </a:r>
            <a:r>
              <a:rPr lang="ru-RU" sz="1200" dirty="0" err="1"/>
              <a:t>нанотехнологий</a:t>
            </a:r>
            <a:r>
              <a:rPr lang="ru-RU" sz="1200" dirty="0"/>
              <a:t> (</a:t>
            </a:r>
            <a:r>
              <a:rPr lang="ru-RU" sz="1200" dirty="0" err="1"/>
              <a:t>нанотехнологической</a:t>
            </a:r>
            <a:r>
              <a:rPr lang="ru-RU" sz="1200" dirty="0"/>
              <a:t> грамотности).</a:t>
            </a:r>
          </a:p>
          <a:p>
            <a:pPr>
              <a:spcBef>
                <a:spcPct val="10000"/>
              </a:spcBef>
            </a:pPr>
            <a:r>
              <a:rPr lang="ru-RU" sz="1200" dirty="0"/>
              <a:t>Начало методической работы над проектом: май 2009</a:t>
            </a:r>
          </a:p>
          <a:p>
            <a:pPr>
              <a:spcBef>
                <a:spcPct val="10000"/>
              </a:spcBef>
            </a:pPr>
            <a:r>
              <a:rPr lang="ru-RU" sz="1200" dirty="0"/>
              <a:t>Начало учебной работы над проектом: сентябрь 2009</a:t>
            </a:r>
            <a:endParaRPr lang="ru-RU" sz="1400" dirty="0"/>
          </a:p>
          <a:p>
            <a:pPr>
              <a:spcBef>
                <a:spcPct val="10000"/>
              </a:spcBef>
            </a:pPr>
            <a:endParaRPr lang="en-US" sz="1400" dirty="0">
              <a:latin typeface="Futura Bk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551613" y="1951038"/>
            <a:ext cx="2306637" cy="16303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u="sng" dirty="0">
                <a:latin typeface="Futura Bk" pitchFamily="34" charset="0"/>
              </a:rPr>
              <a:t>Кол-во </a:t>
            </a:r>
            <a:r>
              <a:rPr lang="ru-RU" sz="1400" u="sng" dirty="0" smtClean="0">
                <a:latin typeface="Futura Bk" pitchFamily="34" charset="0"/>
              </a:rPr>
              <a:t>преподавателей: 13</a:t>
            </a:r>
            <a:endParaRPr lang="ru-RU" sz="1400" u="sng" dirty="0">
              <a:latin typeface="Futura Bk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dirty="0">
                <a:latin typeface="Futura Bk" pitchFamily="34" charset="0"/>
              </a:rPr>
              <a:t> </a:t>
            </a:r>
            <a:r>
              <a:rPr lang="ru-RU" sz="1100" dirty="0" err="1">
                <a:latin typeface="Futura Bk" pitchFamily="34" charset="0"/>
              </a:rPr>
              <a:t>Естественно-научный</a:t>
            </a:r>
            <a:r>
              <a:rPr lang="ru-RU" sz="1100" dirty="0">
                <a:latin typeface="Futura Bk" pitchFamily="34" charset="0"/>
              </a:rPr>
              <a:t> цикл: 4 человека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100" dirty="0">
                <a:latin typeface="Futura Bk" pitchFamily="34" charset="0"/>
              </a:rPr>
              <a:t>Начальная школа: 3 человека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100" dirty="0">
                <a:latin typeface="Futura Bk" pitchFamily="34" charset="0"/>
              </a:rPr>
              <a:t>Учителя средней школы: 4 человека</a:t>
            </a:r>
            <a:endParaRPr lang="en-US" sz="1100" dirty="0">
              <a:latin typeface="Futura Bk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1400" dirty="0">
              <a:latin typeface="Futura Bk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4291013" y="1952625"/>
            <a:ext cx="2193925" cy="162877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u="sng" dirty="0">
                <a:latin typeface="Futura Bk" pitchFamily="34" charset="0"/>
              </a:rPr>
              <a:t>Кол-во учебных </a:t>
            </a:r>
            <a:r>
              <a:rPr lang="ru-RU" sz="1400" u="sng" dirty="0" smtClean="0">
                <a:latin typeface="Futura Bk" pitchFamily="34" charset="0"/>
              </a:rPr>
              <a:t>часов: 420 </a:t>
            </a:r>
            <a:endParaRPr lang="ru-RU" sz="1400" u="sng" dirty="0">
              <a:latin typeface="Futura Bk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u="sng" dirty="0">
                <a:latin typeface="Futura Bk" pitchFamily="34" charset="0"/>
              </a:rPr>
              <a:t> </a:t>
            </a:r>
            <a:r>
              <a:rPr lang="en-US" sz="1050" u="sng" dirty="0" smtClean="0">
                <a:latin typeface="Futura Bk" pitchFamily="34" charset="0"/>
              </a:rPr>
              <a:t>2</a:t>
            </a:r>
            <a:r>
              <a:rPr lang="ru-RU" sz="1050" u="sng" dirty="0" smtClean="0">
                <a:latin typeface="Futura Bk" pitchFamily="34" charset="0"/>
              </a:rPr>
              <a:t> часа</a:t>
            </a:r>
            <a:r>
              <a:rPr lang="en-US" sz="1050" u="sng" dirty="0" smtClean="0">
                <a:latin typeface="Futura Bk" pitchFamily="34" charset="0"/>
              </a:rPr>
              <a:t>/</a:t>
            </a:r>
            <a:r>
              <a:rPr lang="ru-RU" sz="1050" u="sng" dirty="0" err="1" smtClean="0">
                <a:latin typeface="Futura Bk" pitchFamily="34" charset="0"/>
              </a:rPr>
              <a:t>нед</a:t>
            </a:r>
            <a:r>
              <a:rPr lang="ru-RU" sz="1050" u="sng" dirty="0" smtClean="0">
                <a:latin typeface="Futura Bk" pitchFamily="34" charset="0"/>
              </a:rPr>
              <a:t> </a:t>
            </a:r>
            <a:r>
              <a:rPr lang="ru-RU" sz="1050" u="sng" dirty="0">
                <a:latin typeface="Futura Bk" pitchFamily="34" charset="0"/>
              </a:rPr>
              <a:t>(11 классы)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050" u="sng" dirty="0">
                <a:latin typeface="Futura Bk" pitchFamily="34" charset="0"/>
              </a:rPr>
              <a:t>6</a:t>
            </a:r>
            <a:r>
              <a:rPr lang="ru-RU" sz="1050" u="sng" dirty="0" smtClean="0">
                <a:latin typeface="Futura Bk" pitchFamily="34" charset="0"/>
              </a:rPr>
              <a:t> часа</a:t>
            </a:r>
            <a:r>
              <a:rPr lang="en-US" sz="1050" u="sng" dirty="0" smtClean="0">
                <a:latin typeface="Futura Bk" pitchFamily="34" charset="0"/>
              </a:rPr>
              <a:t>/</a:t>
            </a:r>
            <a:r>
              <a:rPr lang="ru-RU" sz="1050" u="sng" dirty="0" err="1" smtClean="0">
                <a:latin typeface="Futura Bk" pitchFamily="34" charset="0"/>
              </a:rPr>
              <a:t>нед</a:t>
            </a:r>
            <a:r>
              <a:rPr lang="ru-RU" sz="1050" u="sng" dirty="0" smtClean="0">
                <a:latin typeface="Futura Bk" pitchFamily="34" charset="0"/>
              </a:rPr>
              <a:t> </a:t>
            </a:r>
            <a:r>
              <a:rPr lang="en-US" sz="1050" u="sng" dirty="0">
                <a:latin typeface="Futura Bk" pitchFamily="34" charset="0"/>
              </a:rPr>
              <a:t>(</a:t>
            </a:r>
            <a:r>
              <a:rPr lang="ru-RU" sz="1050" u="sng" dirty="0">
                <a:latin typeface="Futura Bk" pitchFamily="34" charset="0"/>
              </a:rPr>
              <a:t>начальная школа)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050" u="sng" dirty="0" smtClean="0">
                <a:latin typeface="Futura Bk" pitchFamily="34" charset="0"/>
              </a:rPr>
              <a:t>4 часа</a:t>
            </a:r>
            <a:r>
              <a:rPr lang="en-US" sz="1050" u="sng" dirty="0" smtClean="0">
                <a:latin typeface="Futura Bk" pitchFamily="34" charset="0"/>
              </a:rPr>
              <a:t>/</a:t>
            </a:r>
            <a:r>
              <a:rPr lang="ru-RU" sz="1050" u="sng" dirty="0" err="1" smtClean="0">
                <a:latin typeface="Futura Bk" pitchFamily="34" charset="0"/>
              </a:rPr>
              <a:t>нед</a:t>
            </a:r>
            <a:r>
              <a:rPr lang="ru-RU" sz="1050" u="sng" dirty="0" smtClean="0">
                <a:latin typeface="Futura Bk" pitchFamily="34" charset="0"/>
              </a:rPr>
              <a:t> (средняя </a:t>
            </a:r>
            <a:r>
              <a:rPr lang="ru-RU" sz="1050" u="sng" dirty="0">
                <a:latin typeface="Futura Bk" pitchFamily="34" charset="0"/>
              </a:rPr>
              <a:t>школа)</a:t>
            </a:r>
            <a:endParaRPr lang="ru-RU" sz="1050" dirty="0">
              <a:latin typeface="Futura B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008938" y="6027738"/>
            <a:ext cx="1135062" cy="830262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099425" y="5413375"/>
            <a:ext cx="1044575" cy="660400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355600" y="85725"/>
            <a:ext cx="8318500" cy="865188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CC0000"/>
                </a:solidFill>
              </a:rPr>
              <a:t>K-12</a:t>
            </a:r>
            <a:r>
              <a:rPr lang="ru-RU" sz="2800" smtClean="0">
                <a:solidFill>
                  <a:srgbClr val="CC0000"/>
                </a:solidFill>
              </a:rPr>
              <a:t> (Санкт-Петербург)</a:t>
            </a:r>
            <a:r>
              <a:rPr lang="en-US" sz="2800" smtClean="0">
                <a:solidFill>
                  <a:srgbClr val="CC0000"/>
                </a:solidFill>
              </a:rPr>
              <a:t>:</a:t>
            </a:r>
            <a:r>
              <a:rPr lang="ru-RU" sz="2800" smtClean="0">
                <a:solidFill>
                  <a:srgbClr val="CC0000"/>
                </a:solidFill>
              </a:rPr>
              <a:t> отчет за</a:t>
            </a:r>
            <a:r>
              <a:rPr lang="en-US" sz="2800" smtClean="0">
                <a:solidFill>
                  <a:srgbClr val="CC0000"/>
                </a:solidFill>
              </a:rPr>
              <a:t> ноябрь - апрель, 2010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847850" y="900113"/>
            <a:ext cx="7134225" cy="19954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Futura Bk" pitchFamily="34" charset="0"/>
              </a:rPr>
              <a:t>Работа с мобильным классом </a:t>
            </a:r>
            <a:r>
              <a:rPr lang="en-US" sz="1600" dirty="0">
                <a:latin typeface="Futura Bk" pitchFamily="34" charset="0"/>
              </a:rPr>
              <a:t>HP </a:t>
            </a:r>
            <a:r>
              <a:rPr lang="en-US" sz="1600" dirty="0" err="1">
                <a:latin typeface="Futura Bk" pitchFamily="34" charset="0"/>
              </a:rPr>
              <a:t>ProBOOK</a:t>
            </a:r>
            <a:r>
              <a:rPr lang="ru-RU" sz="1600" dirty="0">
                <a:latin typeface="Futura Bk" pitchFamily="34" charset="0"/>
              </a:rPr>
              <a:t>  в старшей школе идет в среде </a:t>
            </a:r>
            <a:r>
              <a:rPr lang="en-US" sz="1600" dirty="0">
                <a:latin typeface="Futura Bk" pitchFamily="34" charset="0"/>
              </a:rPr>
              <a:t>Molecular </a:t>
            </a:r>
            <a:r>
              <a:rPr lang="en-US" sz="1600" dirty="0" err="1">
                <a:latin typeface="Futura Bk" pitchFamily="34" charset="0"/>
              </a:rPr>
              <a:t>WorkBench</a:t>
            </a:r>
            <a:r>
              <a:rPr lang="ru-RU" sz="1600" dirty="0">
                <a:latin typeface="Futura Bk" pitchFamily="34" charset="0"/>
              </a:rPr>
              <a:t>, что является разработкой  компании </a:t>
            </a:r>
            <a:r>
              <a:rPr lang="en-US" sz="1600" dirty="0"/>
              <a:t>Concord </a:t>
            </a:r>
            <a:r>
              <a:rPr lang="en-US" sz="1600" dirty="0" err="1"/>
              <a:t>Consotium</a:t>
            </a:r>
            <a:r>
              <a:rPr lang="en-US" sz="1600" dirty="0"/>
              <a:t>. </a:t>
            </a:r>
            <a:r>
              <a:rPr lang="ru-RU" sz="1600" dirty="0" err="1"/>
              <a:t>Программый</a:t>
            </a:r>
            <a:r>
              <a:rPr lang="ru-RU" sz="1600" dirty="0"/>
              <a:t> продукт «10 ступеней молекулярной грамотности» является исследовательской средой, которая позволяет использовать активный подход на уроках </a:t>
            </a:r>
            <a:r>
              <a:rPr lang="ru-RU" sz="1600" dirty="0" err="1"/>
              <a:t>естесственно-научного</a:t>
            </a:r>
            <a:r>
              <a:rPr lang="ru-RU" sz="1600" dirty="0"/>
              <a:t> цикла, посвященных </a:t>
            </a:r>
            <a:r>
              <a:rPr lang="ru-RU" sz="1600" dirty="0" err="1"/>
              <a:t>нанотехнологиям</a:t>
            </a:r>
            <a:r>
              <a:rPr lang="ru-RU" sz="1600" dirty="0"/>
              <a:t>.  Обучение становится индивидуализированным, направленным на осознанное изучение темы учеником.</a:t>
            </a:r>
            <a:endParaRPr lang="en-US" sz="1600" dirty="0">
              <a:latin typeface="Futura Bk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sz="1400" dirty="0">
              <a:latin typeface="Futura Bk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ru-RU" sz="1400" dirty="0">
              <a:latin typeface="Futura Bk" pitchFamily="34" charset="0"/>
            </a:endParaRPr>
          </a:p>
          <a:p>
            <a:pPr>
              <a:spcBef>
                <a:spcPct val="50000"/>
              </a:spcBef>
            </a:pPr>
            <a:endParaRPr lang="en-US" sz="1400" dirty="0">
              <a:latin typeface="Futura Bk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429000" y="3579813"/>
            <a:ext cx="1371600" cy="11445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600">
                <a:latin typeface="Futura Bk" pitchFamily="34" charset="0"/>
              </a:rPr>
              <a:t>Уроки в среде </a:t>
            </a:r>
            <a:r>
              <a:rPr lang="en-US" sz="1600">
                <a:latin typeface="Futura Bk" pitchFamily="34" charset="0"/>
              </a:rPr>
              <a:t>Molecular WorkBench</a:t>
            </a:r>
            <a:r>
              <a:rPr lang="ru-RU" sz="1600">
                <a:latin typeface="Futura Bk" pitchFamily="34" charset="0"/>
              </a:rPr>
              <a:t>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85750" y="903288"/>
            <a:ext cx="1495425" cy="1992312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bg1"/>
                </a:solidFill>
                <a:latin typeface="Futura Bk" pitchFamily="34" charset="0"/>
              </a:rPr>
              <a:t>Инновационное использование оборудования, класса, центра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286000" y="6858000"/>
            <a:ext cx="914400" cy="9144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87338" y="3590925"/>
            <a:ext cx="1487487" cy="2925763"/>
          </a:xfrm>
          <a:prstGeom prst="rect">
            <a:avLst/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</a:pPr>
            <a:r>
              <a:rPr lang="ru-RU" sz="1400">
                <a:solidFill>
                  <a:schemeClr val="bg1"/>
                </a:solidFill>
                <a:latin typeface="Futura Bk" pitchFamily="34" charset="0"/>
              </a:rPr>
              <a:t>Разное, эксклюзив (статьи, фотографии отдельными приложениями)</a:t>
            </a:r>
          </a:p>
        </p:txBody>
      </p:sp>
      <p:pic>
        <p:nvPicPr>
          <p:cNvPr id="3082" name="Picture 11" descr="\\srv-ad\main$\hp\hp site\images\gallery_big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5814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3" descr="\\srv-ad\main$\hp\hp site\images\gallery_big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600450"/>
            <a:ext cx="160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Rectangle 6"/>
          <p:cNvSpPr>
            <a:spLocks noChangeArrowheads="1"/>
          </p:cNvSpPr>
          <p:nvPr/>
        </p:nvSpPr>
        <p:spPr bwMode="auto">
          <a:xfrm>
            <a:off x="4648200" y="5105400"/>
            <a:ext cx="1752600" cy="14493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600">
                <a:latin typeface="Futura Bk" pitchFamily="34" charset="0"/>
              </a:rPr>
              <a:t>Уроки в начальной школе</a:t>
            </a:r>
          </a:p>
        </p:txBody>
      </p:sp>
      <p:pic>
        <p:nvPicPr>
          <p:cNvPr id="3085" name="Picture 14" descr="C:\Documents and Settings\tatev\Рабочий стол\na portal\portal_ho (1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3581400"/>
            <a:ext cx="2286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5" descr="M:\hp\hp site\images\img_page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90800" y="5105400"/>
            <a:ext cx="1960563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Light">
  <a:themeElements>
    <a:clrScheme name="4_Light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4_Light">
      <a:majorFont>
        <a:latin typeface="Futura Bk"/>
        <a:ea typeface=""/>
        <a:cs typeface="Arial"/>
      </a:majorFont>
      <a:minorFont>
        <a:latin typeface="Futura Bk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Light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80F9A405A63B5499B667A1AE40CFA69" ma:contentTypeVersion="1" ma:contentTypeDescription="Создание документа." ma:contentTypeScope="" ma:versionID="0ab4d091efa884dcc88e1c3c7fc1979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3A523E0-3F5A-41E7-AF1B-EB70E1FD34DB}"/>
</file>

<file path=customXml/itemProps2.xml><?xml version="1.0" encoding="utf-8"?>
<ds:datastoreItem xmlns:ds="http://schemas.openxmlformats.org/officeDocument/2006/customXml" ds:itemID="{6A829846-31E0-4B02-AE3B-6F8892E85C7C}"/>
</file>

<file path=customXml/itemProps3.xml><?xml version="1.0" encoding="utf-8"?>
<ds:datastoreItem xmlns:ds="http://schemas.openxmlformats.org/officeDocument/2006/customXml" ds:itemID="{E75BF0E8-ED67-4D98-A27A-E18F86CF5A0C}"/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283</Words>
  <Application>Microsoft Office PowerPoint</Application>
  <PresentationFormat>Экран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Futura Bk</vt:lpstr>
      <vt:lpstr>Futura Hv</vt:lpstr>
      <vt:lpstr>4_Light</vt:lpstr>
      <vt:lpstr>K-12 (Санкт-Петербург): отчет за ноябрь - апрель, 2010</vt:lpstr>
      <vt:lpstr>K-12 (Санкт-Петербург): отчет за ноябрь - апрель, 2010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K-12 (Город): полугодие, за которое формируется отчет</dc:title>
  <dc:creator>Elena Manichkina</dc:creator>
  <cp:lastModifiedBy>vgm</cp:lastModifiedBy>
  <cp:revision>28</cp:revision>
  <dcterms:created xsi:type="dcterms:W3CDTF">2008-12-09T11:21:08Z</dcterms:created>
  <dcterms:modified xsi:type="dcterms:W3CDTF">2010-09-13T15:13:03Z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0x010100A80F9A405A63B5499B667A1AE40CFA69</vt:lpwstr>
  </property>
</Properties>
</file>